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4" r:id="rId1"/>
  </p:sldMasterIdLst>
  <p:notesMasterIdLst>
    <p:notesMasterId r:id="rId7"/>
  </p:notesMasterIdLst>
  <p:handoutMasterIdLst>
    <p:handoutMasterId r:id="rId8"/>
  </p:handoutMasterIdLst>
  <p:sldIdLst>
    <p:sldId id="570" r:id="rId2"/>
    <p:sldId id="257" r:id="rId3"/>
    <p:sldId id="733" r:id="rId4"/>
    <p:sldId id="711" r:id="rId5"/>
    <p:sldId id="712" r:id="rId6"/>
  </p:sldIdLst>
  <p:sldSz cx="9906000" cy="6858000" type="A4"/>
  <p:notesSz cx="6815138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71">
          <p15:clr>
            <a:srgbClr val="A4A3A4"/>
          </p15:clr>
        </p15:guide>
        <p15:guide id="2" pos="31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3399"/>
    <a:srgbClr val="00CC66"/>
    <a:srgbClr val="7295DC"/>
    <a:srgbClr val="99FF99"/>
    <a:srgbClr val="FFFF00"/>
    <a:srgbClr val="FFFF99"/>
    <a:srgbClr val="F8F8F8"/>
    <a:srgbClr val="EAEA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4" autoAdjust="0"/>
    <p:restoredTop sz="98741" autoAdjust="0"/>
  </p:normalViewPr>
  <p:slideViewPr>
    <p:cSldViewPr snapToGrid="0">
      <p:cViewPr varScale="1">
        <p:scale>
          <a:sx n="72" d="100"/>
          <a:sy n="72" d="100"/>
        </p:scale>
        <p:origin x="1338" y="54"/>
      </p:cViewPr>
      <p:guideLst>
        <p:guide orient="horz" pos="3871"/>
        <p:guide pos="3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notesViewPr>
    <p:cSldViewPr snapToGrid="0">
      <p:cViewPr>
        <p:scale>
          <a:sx n="200" d="100"/>
          <a:sy n="200" d="100"/>
        </p:scale>
        <p:origin x="-72" y="7902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0" y="9694863"/>
            <a:ext cx="25558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900" dirty="0">
                <a:solidFill>
                  <a:schemeClr val="bg1"/>
                </a:solidFill>
                <a:cs typeface="+mn-cs"/>
              </a:rPr>
              <a:t>Preparado por Magister Ana Sofía Principi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F19622-51FC-48B6-8F22-BEE34954BB81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253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6125"/>
            <a:ext cx="538638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0B37D4-B856-40EC-BDBB-5687081DFB5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051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_trad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A27C914-963D-48BC-BAC5-26188B8347E1}" type="slidenum">
              <a:rPr lang="es-ES" altLang="es-ES_tradnl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s-ES" altLang="es-ES_tradnl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6125"/>
            <a:ext cx="5386387" cy="372903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22838" cy="2486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_trad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_tradnl" dirty="0"/>
          </a:p>
        </p:txBody>
      </p:sp>
    </p:spTree>
    <p:extLst>
      <p:ext uri="{BB962C8B-B14F-4D97-AF65-F5344CB8AC3E}">
        <p14:creationId xmlns:p14="http://schemas.microsoft.com/office/powerpoint/2010/main" val="166958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_tradnl" dirty="0"/>
          </a:p>
        </p:txBody>
      </p:sp>
    </p:spTree>
    <p:extLst>
      <p:ext uri="{BB962C8B-B14F-4D97-AF65-F5344CB8AC3E}">
        <p14:creationId xmlns:p14="http://schemas.microsoft.com/office/powerpoint/2010/main" val="401631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_tradnl" dirty="0"/>
          </a:p>
        </p:txBody>
      </p:sp>
    </p:spTree>
    <p:extLst>
      <p:ext uri="{BB962C8B-B14F-4D97-AF65-F5344CB8AC3E}">
        <p14:creationId xmlns:p14="http://schemas.microsoft.com/office/powerpoint/2010/main" val="375855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296025" y="187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" sz="240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296025" y="187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" sz="240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908050"/>
            <a:ext cx="9906000" cy="730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7295D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 algn="ctr">
              <a:defRPr smtClean="0">
                <a:latin typeface="Verdana" pitchFamily="34" charset="0"/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8090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algn="ctr">
              <a:defRPr smtClean="0">
                <a:latin typeface="Verdana" pitchFamily="34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27930122"/>
      </p:ext>
    </p:extLst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ogo els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4"/>
          <a:stretch>
            <a:fillRect/>
          </a:stretch>
        </p:blipFill>
        <p:spPr bwMode="auto">
          <a:xfrm>
            <a:off x="7059306" y="6145213"/>
            <a:ext cx="2846694" cy="7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0" y="765175"/>
            <a:ext cx="9906000" cy="730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7295D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871686" y="6496050"/>
            <a:ext cx="2133600" cy="3333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A726EA9-3587-4665-A32D-D9EDF12D7717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85284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0975"/>
            <a:ext cx="18970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04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96885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cambiar el estilo de título	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575" y="982663"/>
            <a:ext cx="9545638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87E11A-ED2B-4BA4-821E-A7096963DFB9}" type="datetime1">
              <a:rPr lang="es-ES"/>
              <a:pPr>
                <a:defRPr/>
              </a:pPr>
              <a:t>19/04/2017</a:t>
            </a:fld>
            <a:endParaRPr lang="es-ES" dirty="0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96050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9591991-1990-467A-AEE2-2D5829D09A9C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itchFamily="34" charset="0"/>
        </a:defRPr>
      </a:lvl9pPr>
    </p:titleStyle>
    <p:bodyStyle>
      <a:lvl1pPr algn="just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2000">
          <a:solidFill>
            <a:srgbClr val="000000"/>
          </a:solidFill>
          <a:latin typeface="Arial" charset="0"/>
          <a:ea typeface="+mn-ea"/>
          <a:cs typeface="+mn-cs"/>
        </a:defRPr>
      </a:lvl1pPr>
      <a:lvl2pPr marL="465138" indent="-285750" algn="just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sz="2000">
          <a:solidFill>
            <a:srgbClr val="000000"/>
          </a:solidFill>
          <a:latin typeface="Arial" charset="0"/>
        </a:defRPr>
      </a:lvl2pPr>
      <a:lvl3pPr marL="873125" indent="-228600" algn="just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6666FF"/>
        </a:buClr>
        <a:buSzPct val="60000"/>
        <a:buFont typeface="Wingdings" pitchFamily="2" charset="2"/>
        <a:buChar char="l"/>
        <a:defRPr>
          <a:solidFill>
            <a:srgbClr val="000000"/>
          </a:solidFill>
          <a:latin typeface="Arial" charset="0"/>
        </a:defRPr>
      </a:lvl3pPr>
      <a:lvl4pPr marL="1281113" indent="-228600" algn="just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>
          <a:solidFill>
            <a:srgbClr val="000000"/>
          </a:solidFill>
          <a:latin typeface="Arial" charset="0"/>
        </a:defRPr>
      </a:lvl4pPr>
      <a:lvl5pPr marL="1695450" indent="-228600" algn="just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chemeClr val="tx1"/>
        </a:buClr>
        <a:buChar char="o"/>
        <a:defRPr>
          <a:solidFill>
            <a:srgbClr val="000000"/>
          </a:solidFill>
          <a:latin typeface="Arial" charset="0"/>
        </a:defRPr>
      </a:lvl5pPr>
      <a:lvl6pPr marL="2514600" indent="-228600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chemeClr val="tx1"/>
        </a:buClr>
        <a:buChar char="o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chemeClr val="tx1"/>
        </a:buClr>
        <a:buChar char="o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chemeClr val="tx1"/>
        </a:buClr>
        <a:buChar char="o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chemeClr val="tx1"/>
        </a:buClr>
        <a:buChar char="o"/>
        <a:defRPr>
          <a:solidFill>
            <a:srgbClr val="000000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508000" y="320675"/>
            <a:ext cx="8890000" cy="2332038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ES_tradnl" sz="32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0000"/>
              </a:lnSpc>
              <a:defRPr/>
            </a:pPr>
            <a:r>
              <a:rPr lang="es-A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Consorcio interuniversitario ELSE</a:t>
            </a:r>
          </a:p>
          <a:p>
            <a:pPr algn="ctr">
              <a:lnSpc>
                <a:spcPct val="120000"/>
              </a:lnSpc>
              <a:defRPr/>
            </a:pPr>
            <a:r>
              <a:rPr lang="es-A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 integrado para la difusión, enseñanza, investigación, evaluación y certificación del español como lengua segunda y extranjera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0" y="2817270"/>
            <a:ext cx="990600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0000"/>
              </a:lnSpc>
              <a:defRPr/>
            </a:pPr>
            <a:endParaRPr lang="es-E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319088" y="1573213"/>
            <a:ext cx="926782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AR" dirty="0"/>
          </a:p>
          <a:p>
            <a:pPr algn="ctr"/>
            <a:r>
              <a:rPr lang="es-AR" dirty="0"/>
              <a:t> </a:t>
            </a:r>
            <a:r>
              <a:rPr lang="es-A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Seminario para profesores de español de Finlandia </a:t>
            </a:r>
          </a:p>
          <a:p>
            <a:pPr algn="ctr"/>
            <a:r>
              <a:rPr lang="es-A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una UNIVERSIDAD del Consorcio ELSE en BUENOS AIRES</a:t>
            </a:r>
          </a:p>
          <a:p>
            <a:pPr algn="ctr"/>
            <a:endParaRPr lang="es-AR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s-AR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s-AR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s-A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12, 13 y 14 de junio de 2017 </a:t>
            </a:r>
            <a:endParaRPr lang="es-E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E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s-ES_tradnl" dirty="0">
                <a:latin typeface="Verdana" pitchFamily="34" charset="0"/>
              </a:rPr>
              <a:t>Cursos</a:t>
            </a:r>
          </a:p>
        </p:txBody>
      </p:sp>
      <p:sp>
        <p:nvSpPr>
          <p:cNvPr id="2" name="1 Rectángulo"/>
          <p:cNvSpPr/>
          <p:nvPr/>
        </p:nvSpPr>
        <p:spPr bwMode="auto">
          <a:xfrm>
            <a:off x="377372" y="1291773"/>
            <a:ext cx="870856" cy="87085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</a:pPr>
            <a:r>
              <a:rPr kumimoji="0" lang="es-AR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6</a:t>
            </a:r>
            <a:endParaRPr kumimoji="0" lang="es-ES_tradnl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48227" y="1219203"/>
            <a:ext cx="8331201" cy="108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65138" indent="-28575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873125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6666FF"/>
              </a:buClr>
              <a:buSzPct val="6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charset="0"/>
              </a:defRPr>
            </a:lvl3pPr>
            <a:lvl4pPr marL="1281113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rgbClr val="000000"/>
                </a:solidFill>
                <a:latin typeface="Arial" charset="0"/>
              </a:defRPr>
            </a:lvl4pPr>
            <a:lvl5pPr marL="1695450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179388" lvl="1" indent="0">
              <a:buNone/>
            </a:pPr>
            <a:r>
              <a:rPr lang="es-AR" altLang="es-ES_tradnl" b="1" kern="0" dirty="0">
                <a:latin typeface="Verdana" pitchFamily="34" charset="0"/>
              </a:rPr>
              <a:t>Cursos sobre temas del área ELSE solicitados por Profesores de la Asociación de Profesores de Español de  </a:t>
            </a:r>
            <a:r>
              <a:rPr lang="es-AR" altLang="es-ES_tradnl" b="1" kern="0" dirty="0">
                <a:solidFill>
                  <a:srgbClr val="003399"/>
                </a:solidFill>
                <a:latin typeface="Verdana" pitchFamily="34" charset="0"/>
              </a:rPr>
              <a:t>FINLANDIA</a:t>
            </a:r>
            <a:r>
              <a:rPr lang="es-AR" altLang="es-ES_tradnl" b="1" kern="0" dirty="0">
                <a:latin typeface="Verdana" pitchFamily="34" charset="0"/>
              </a:rPr>
              <a:t> </a:t>
            </a:r>
            <a:endParaRPr lang="es-ES" altLang="es-ES_tradnl" sz="15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7372" y="2850247"/>
            <a:ext cx="9202056" cy="320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65138" indent="-28575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873125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6666FF"/>
              </a:buClr>
              <a:buSzPct val="6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charset="0"/>
              </a:defRPr>
            </a:lvl3pPr>
            <a:lvl4pPr marL="1281113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rgbClr val="000000"/>
                </a:solidFill>
                <a:latin typeface="Arial" charset="0"/>
              </a:defRPr>
            </a:lvl4pPr>
            <a:lvl5pPr marL="1695450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179388" lvl="1" indent="0">
              <a:buNone/>
            </a:pPr>
            <a:endParaRPr lang="es-AR" altLang="es-ES_tradnl" sz="1700" b="1" kern="0" dirty="0">
              <a:solidFill>
                <a:schemeClr val="accent5">
                  <a:lumMod val="25000"/>
                </a:schemeClr>
              </a:solidFill>
              <a:latin typeface="Verdana" pitchFamily="34" charset="0"/>
            </a:endParaRPr>
          </a:p>
          <a:p>
            <a:pPr marL="522288" lvl="1" indent="-342900">
              <a:buFont typeface="+mj-lt"/>
              <a:buAutoNum type="arabicPeriod"/>
            </a:pPr>
            <a:r>
              <a:rPr lang="es-AR" altLang="es-ES_tradnl" sz="1700" kern="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El Sistema Educativo argentino</a:t>
            </a:r>
            <a:r>
              <a:rPr lang="es-AR" altLang="es-ES_tradnl" sz="1700" kern="0" dirty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es-AR" altLang="es-ES_tradnl" sz="1700" kern="0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  <a:p>
            <a:pPr marL="522288" lvl="1" indent="-342900">
              <a:buFont typeface="+mj-lt"/>
              <a:buAutoNum type="arabicPeriod"/>
            </a:pPr>
            <a:r>
              <a:rPr lang="es-AR" altLang="es-ES_tradnl" sz="1700" kern="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Lengua y cultura argentina</a:t>
            </a:r>
            <a:r>
              <a:rPr lang="es-AR" altLang="es-ES_tradnl" sz="1700" kern="0" dirty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es-AR" altLang="es-ES_tradnl" sz="1700" kern="0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  <a:p>
            <a:pPr marL="522288" lvl="1" indent="-342900">
              <a:buFont typeface="+mj-lt"/>
              <a:buAutoNum type="arabicPeriod"/>
            </a:pPr>
            <a:r>
              <a:rPr lang="es-AR" altLang="es-ES_tradnl" sz="1700" kern="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Diversidad lingüística argentina y uruguaya</a:t>
            </a:r>
            <a:r>
              <a:rPr lang="es-AR" altLang="es-ES_tradnl" sz="1700" kern="0" dirty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es-AR" altLang="es-ES_tradnl" sz="1700" kern="0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  <a:p>
            <a:pPr marL="522288" lvl="1" indent="-342900">
              <a:buFont typeface="+mj-lt"/>
              <a:buAutoNum type="arabicPeriod"/>
            </a:pPr>
            <a:r>
              <a:rPr lang="es-AR" altLang="es-ES_tradnl" sz="1700" kern="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Sociedad e industria del país</a:t>
            </a:r>
            <a:r>
              <a:rPr lang="es-AR" altLang="es-ES_tradnl" sz="1700" kern="0" dirty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es-AR" altLang="es-ES_tradnl" sz="1700" kern="0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  <a:p>
            <a:pPr marL="522288" lvl="1" indent="-342900">
              <a:buFont typeface="+mj-lt"/>
              <a:buAutoNum type="arabicPeriod"/>
            </a:pPr>
            <a:r>
              <a:rPr lang="es-AR" sz="1700" kern="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Diseño de materiales didácticos para la clase de español lengua extranjera</a:t>
            </a:r>
            <a:r>
              <a:rPr lang="es-AR" altLang="es-ES_tradnl" sz="1700" kern="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,</a:t>
            </a:r>
            <a:r>
              <a:rPr lang="es-AR" altLang="es-ES_tradnl" sz="1700" kern="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marL="522288" lvl="1" indent="-342900">
              <a:buFont typeface="+mj-lt"/>
              <a:buAutoNum type="arabicPeriod"/>
            </a:pPr>
            <a:r>
              <a:rPr lang="es-AR" sz="1700" kern="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Literatura argentina e hispanoamericana en la clase de español lengua extranjera</a:t>
            </a:r>
            <a:r>
              <a:rPr lang="es-AR" altLang="es-ES_tradnl" sz="1700" kern="0" dirty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es-AR" altLang="es-ES_tradnl" sz="1700" kern="0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  <a:p>
            <a:pPr marL="522288" lvl="1" indent="-342900">
              <a:buFont typeface="+mj-lt"/>
              <a:buAutoNum type="arabicPeriod"/>
            </a:pPr>
            <a:endParaRPr lang="es-AR" sz="1700" kern="0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607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s-ES_tradnl" dirty="0">
                <a:latin typeface="Verdana" pitchFamily="34" charset="0"/>
              </a:rPr>
              <a:t>Lugar en que se impartirán los cursos</a:t>
            </a:r>
          </a:p>
        </p:txBody>
      </p:sp>
      <p:sp>
        <p:nvSpPr>
          <p:cNvPr id="2" name="1 Rectángulo"/>
          <p:cNvSpPr/>
          <p:nvPr/>
        </p:nvSpPr>
        <p:spPr bwMode="auto">
          <a:xfrm>
            <a:off x="377372" y="1291773"/>
            <a:ext cx="870856" cy="87085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</a:pPr>
            <a:endParaRPr kumimoji="0" lang="es-ES_tradnl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48227" y="1219203"/>
            <a:ext cx="8331201" cy="18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65138" indent="-28575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873125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6666FF"/>
              </a:buClr>
              <a:buSzPct val="6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charset="0"/>
              </a:defRPr>
            </a:lvl3pPr>
            <a:lvl4pPr marL="1281113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rgbClr val="000000"/>
                </a:solidFill>
                <a:latin typeface="Arial" charset="0"/>
              </a:defRPr>
            </a:lvl4pPr>
            <a:lvl5pPr marL="1695450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179388" lvl="1" indent="0">
              <a:buNone/>
            </a:pPr>
            <a:r>
              <a:rPr lang="es-AR" altLang="es-ES_tradnl" b="1" kern="0" dirty="0">
                <a:latin typeface="Verdana" pitchFamily="34" charset="0"/>
              </a:rPr>
              <a:t>Casa de Posgrado de la Universidad Nacional de La Plata </a:t>
            </a:r>
            <a:r>
              <a:rPr lang="es-AR" altLang="es-ES_tradnl" b="1" kern="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(en la ciudad de Buenos Aires). </a:t>
            </a:r>
          </a:p>
          <a:p>
            <a:pPr marL="179388" lvl="1" indent="0">
              <a:buNone/>
            </a:pPr>
            <a:r>
              <a:rPr lang="es-AR" altLang="es-ES_tradnl" b="1" kern="0" dirty="0">
                <a:latin typeface="Verdana" pitchFamily="34" charset="0"/>
              </a:rPr>
              <a:t>Calle Ayacucho Número 132.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14416" y="3278778"/>
            <a:ext cx="7998822" cy="79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65138" indent="-28575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873125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6666FF"/>
              </a:buClr>
              <a:buSzPct val="6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charset="0"/>
              </a:defRPr>
            </a:lvl3pPr>
            <a:lvl4pPr marL="1281113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rgbClr val="000000"/>
                </a:solidFill>
                <a:latin typeface="Arial" charset="0"/>
              </a:defRPr>
            </a:lvl4pPr>
            <a:lvl5pPr marL="1695450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179388" lvl="1" indent="0">
              <a:buNone/>
            </a:pPr>
            <a:r>
              <a:rPr lang="es-AR" altLang="es-ES_tradnl" sz="1800" b="1" kern="0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</a:rPr>
              <a:t>Cerca del Congreso de la Nación Argentina.</a:t>
            </a:r>
          </a:p>
        </p:txBody>
      </p:sp>
    </p:spTree>
    <p:extLst>
      <p:ext uri="{BB962C8B-B14F-4D97-AF65-F5344CB8AC3E}">
        <p14:creationId xmlns:p14="http://schemas.microsoft.com/office/powerpoint/2010/main" val="26842361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s-ES_tradnl" dirty="0">
                <a:latin typeface="Verdana" pitchFamily="34" charset="0"/>
              </a:rPr>
              <a:t>Horario y Profesores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48227" y="1219203"/>
            <a:ext cx="8331201" cy="108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65138" indent="-28575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873125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6666FF"/>
              </a:buClr>
              <a:buSzPct val="60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Arial" charset="0"/>
              </a:defRPr>
            </a:lvl3pPr>
            <a:lvl4pPr marL="1281113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rgbClr val="000000"/>
                </a:solidFill>
                <a:latin typeface="Arial" charset="0"/>
              </a:defRPr>
            </a:lvl4pPr>
            <a:lvl5pPr marL="1695450" indent="-228600" algn="just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o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179388" lvl="1" indent="0">
              <a:buNone/>
            </a:pPr>
            <a:endParaRPr lang="es-ES" altLang="es-ES_tradnl" sz="15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10871"/>
              </p:ext>
            </p:extLst>
          </p:nvPr>
        </p:nvGraphicFramePr>
        <p:xfrm>
          <a:off x="444137" y="881936"/>
          <a:ext cx="9135291" cy="5386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606">
                  <a:extLst>
                    <a:ext uri="{9D8B030D-6E8A-4147-A177-3AD203B41FA5}">
                      <a16:colId xmlns:a16="http://schemas.microsoft.com/office/drawing/2014/main" val="1061604682"/>
                    </a:ext>
                  </a:extLst>
                </a:gridCol>
                <a:gridCol w="2757261">
                  <a:extLst>
                    <a:ext uri="{9D8B030D-6E8A-4147-A177-3AD203B41FA5}">
                      <a16:colId xmlns:a16="http://schemas.microsoft.com/office/drawing/2014/main" val="4240154819"/>
                    </a:ext>
                  </a:extLst>
                </a:gridCol>
                <a:gridCol w="213992">
                  <a:extLst>
                    <a:ext uri="{9D8B030D-6E8A-4147-A177-3AD203B41FA5}">
                      <a16:colId xmlns:a16="http://schemas.microsoft.com/office/drawing/2014/main" val="3909853477"/>
                    </a:ext>
                  </a:extLst>
                </a:gridCol>
                <a:gridCol w="2356004">
                  <a:extLst>
                    <a:ext uri="{9D8B030D-6E8A-4147-A177-3AD203B41FA5}">
                      <a16:colId xmlns:a16="http://schemas.microsoft.com/office/drawing/2014/main" val="2299692760"/>
                    </a:ext>
                  </a:extLst>
                </a:gridCol>
                <a:gridCol w="2721428">
                  <a:extLst>
                    <a:ext uri="{9D8B030D-6E8A-4147-A177-3AD203B41FA5}">
                      <a16:colId xmlns:a16="http://schemas.microsoft.com/office/drawing/2014/main" val="1855370893"/>
                    </a:ext>
                  </a:extLst>
                </a:gridCol>
              </a:tblGrid>
              <a:tr h="335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5803" marR="6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de junio</a:t>
                      </a:r>
                    </a:p>
                  </a:txBody>
                  <a:tcPr marL="65803" marR="658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MARTES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 de JUNIO</a:t>
                      </a:r>
                    </a:p>
                  </a:txBody>
                  <a:tcPr marL="65803" marR="658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803" marR="6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MIÉRCOLES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de junio</a:t>
                      </a:r>
                    </a:p>
                  </a:txBody>
                  <a:tcPr marL="65803" marR="65803" marT="0" marB="0"/>
                </a:tc>
                <a:extLst>
                  <a:ext uri="{0D108BD9-81ED-4DB2-BD59-A6C34878D82A}">
                    <a16:rowId xmlns:a16="http://schemas.microsoft.com/office/drawing/2014/main" val="2056827375"/>
                  </a:ext>
                </a:extLst>
              </a:tr>
              <a:tr h="1323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 a 11 </a:t>
                      </a:r>
                      <a:r>
                        <a:rPr lang="es-AR" sz="1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hs</a:t>
                      </a:r>
                      <a:endParaRPr lang="es-AR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803" marR="6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Lengua y cultura argentina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Profesor Esteban </a:t>
                      </a:r>
                      <a:r>
                        <a:rPr lang="es-AR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Niedojadlo</a:t>
                      </a: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(UNLP-UBA)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5803" marR="658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Diversidad lingüística argentina y uruguaya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Profesora Cecilia </a:t>
                      </a:r>
                      <a:r>
                        <a:rPr lang="es-AR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Shimabukuro</a:t>
                      </a: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(UBA)</a:t>
                      </a:r>
                    </a:p>
                  </a:txBody>
                  <a:tcPr marL="65803" marR="658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803" marR="6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 Sistema Educativo argentino </a:t>
                      </a: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Profesor Marcelo </a:t>
                      </a:r>
                      <a:r>
                        <a:rPr lang="es-AR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Scotti</a:t>
                      </a: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(UNLP)</a:t>
                      </a:r>
                    </a:p>
                  </a:txBody>
                  <a:tcPr marL="65803" marR="65803" marT="0" marB="0"/>
                </a:tc>
                <a:extLst>
                  <a:ext uri="{0D108BD9-81ED-4DB2-BD59-A6C34878D82A}">
                    <a16:rowId xmlns:a16="http://schemas.microsoft.com/office/drawing/2014/main" val="148427135"/>
                  </a:ext>
                </a:extLst>
              </a:tr>
              <a:tr h="1515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 a 13hs</a:t>
                      </a:r>
                    </a:p>
                  </a:txBody>
                  <a:tcPr marL="65803" marR="6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Literatura argentina e hispanoamericana en la clase de español lengua extranjera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Profesor Esteban </a:t>
                      </a:r>
                      <a:r>
                        <a:rPr lang="es-AR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Niedojadlo</a:t>
                      </a: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(UNLP-UBA)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5803" marR="658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Diseño de materiales didácticos para la clase de español lengua extranjera 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Profesora Adriana </a:t>
                      </a:r>
                      <a:r>
                        <a:rPr lang="es-AR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Coscarelli</a:t>
                      </a: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(UNLP)</a:t>
                      </a:r>
                    </a:p>
                  </a:txBody>
                  <a:tcPr marL="65803" marR="658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803" marR="6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Sociedad e industria del país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Profesor Luis </a:t>
                      </a:r>
                      <a:r>
                        <a:rPr lang="es-AR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Adriani</a:t>
                      </a: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(UNLP)</a:t>
                      </a:r>
                    </a:p>
                  </a:txBody>
                  <a:tcPr marL="65803" marR="65803" marT="0" marB="0"/>
                </a:tc>
                <a:extLst>
                  <a:ext uri="{0D108BD9-81ED-4DB2-BD59-A6C34878D82A}">
                    <a16:rowId xmlns:a16="http://schemas.microsoft.com/office/drawing/2014/main" val="3432650195"/>
                  </a:ext>
                </a:extLst>
              </a:tr>
              <a:tr h="759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13:10</a:t>
                      </a:r>
                    </a:p>
                  </a:txBody>
                  <a:tcPr marL="65803" marR="65803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Almuerzo en ELOÍSA</a:t>
                      </a: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 Sito en calle Tte. General Juan Domingo Perón 1900 esquina Riobamba, C1040AAB CABA. Tel 011 4374-2863 </a:t>
                      </a:r>
                      <a:r>
                        <a:rPr lang="es-A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(se encuentra a una cuadra y media de donde se imparten los cursos)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5803" marR="65803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03795"/>
                  </a:ext>
                </a:extLst>
              </a:tr>
              <a:tr h="1377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14:30 a 16</a:t>
                      </a:r>
                    </a:p>
                  </a:txBody>
                  <a:tcPr marL="65803" marR="658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Visita a la </a:t>
                      </a:r>
                      <a:r>
                        <a:rPr lang="es-AR" sz="12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Escuela Primaria IES Lenguas Vivas </a:t>
                      </a: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“Juan Ramón Fernández”, calle Carlos Pellegrini 1515. A confirmar.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5803" marR="65803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Visita a las clases de español a extranjeros del </a:t>
                      </a:r>
                      <a:r>
                        <a:rPr lang="es-AR" sz="12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Laboratorio de la UBA</a:t>
                      </a: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calle 25 de mayo 221.</a:t>
                      </a:r>
                    </a:p>
                  </a:txBody>
                  <a:tcPr marL="65803" marR="6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Visita a Escuela de Nivel Medio. Probablemente la </a:t>
                      </a:r>
                      <a:r>
                        <a:rPr lang="es-AR" sz="12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Escuela Secundaria IES Lenguas Vivas </a:t>
                      </a: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“Juan Ramón Fernández”, calle Carlos Pellegrini 1515 para conversar con profesores.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5803" marR="65803" marT="0" marB="0"/>
                </a:tc>
                <a:extLst>
                  <a:ext uri="{0D108BD9-81ED-4DB2-BD59-A6C34878D82A}">
                    <a16:rowId xmlns:a16="http://schemas.microsoft.com/office/drawing/2014/main" val="1712732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038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ASP">
  <a:themeElements>
    <a:clrScheme name="ASP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6699FF"/>
      </a:accent1>
      <a:accent2>
        <a:srgbClr val="66CCFF"/>
      </a:accent2>
      <a:accent3>
        <a:srgbClr val="FFFFFF"/>
      </a:accent3>
      <a:accent4>
        <a:srgbClr val="000000"/>
      </a:accent4>
      <a:accent5>
        <a:srgbClr val="B8CAFF"/>
      </a:accent5>
      <a:accent6>
        <a:srgbClr val="5CB9E7"/>
      </a:accent6>
      <a:hlink>
        <a:srgbClr val="CC99FF"/>
      </a:hlink>
      <a:folHlink>
        <a:srgbClr val="00CCCC"/>
      </a:folHlink>
    </a:clrScheme>
    <a:fontScheme name="2_AS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SP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12144</TotalTime>
  <Words>217</Words>
  <Application>Microsoft Office PowerPoint</Application>
  <PresentationFormat>A4-paperi (210 x 297 mm)</PresentationFormat>
  <Paragraphs>87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Verdana</vt:lpstr>
      <vt:lpstr>Wingdings</vt:lpstr>
      <vt:lpstr>2_ASP</vt:lpstr>
      <vt:lpstr>PowerPoint-esitys</vt:lpstr>
      <vt:lpstr>PowerPoint-esitys</vt:lpstr>
      <vt:lpstr>Cursos</vt:lpstr>
      <vt:lpstr>Lugar en que se impartirán los cursos</vt:lpstr>
      <vt:lpstr>Horario y Profesores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Principi</dc:creator>
  <cp:lastModifiedBy>Nurmi, Linda P</cp:lastModifiedBy>
  <cp:revision>866</cp:revision>
  <dcterms:created xsi:type="dcterms:W3CDTF">1601-01-01T00:00:00Z</dcterms:created>
  <dcterms:modified xsi:type="dcterms:W3CDTF">2017-04-19T18:54:59Z</dcterms:modified>
</cp:coreProperties>
</file>